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a:srgbClr val="582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30" d="100"/>
          <a:sy n="30" d="100"/>
        </p:scale>
        <p:origin x="2688"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4/20/20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B923EF-E76C-4A44-9FB2-3DF9F1C3B813}"/>
              </a:ext>
            </a:extLst>
          </p:cNvPr>
          <p:cNvSpPr/>
          <p:nvPr/>
        </p:nvSpPr>
        <p:spPr>
          <a:xfrm>
            <a:off x="625639" y="6035677"/>
            <a:ext cx="20710915" cy="4908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Thesis (or hypothesis)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Hannah More’s </a:t>
            </a:r>
            <a:r>
              <a:rPr lang="en-US" sz="3600" i="1" dirty="0">
                <a:solidFill>
                  <a:schemeClr val="tx1"/>
                </a:solidFill>
                <a:latin typeface="Century Schoolbook" panose="02040604050505020304" pitchFamily="18" charset="0"/>
                <a:cs typeface="Times New Roman" panose="02020603050405020304" pitchFamily="18" charset="0"/>
              </a:rPr>
              <a:t>Village Politics</a:t>
            </a:r>
            <a:r>
              <a:rPr lang="en-US" sz="3600" dirty="0">
                <a:solidFill>
                  <a:schemeClr val="tx1"/>
                </a:solidFill>
                <a:latin typeface="Century Schoolbook" panose="02040604050505020304" pitchFamily="18" charset="0"/>
                <a:cs typeface="Times New Roman" panose="02020603050405020304" pitchFamily="18" charset="0"/>
              </a:rPr>
              <a:t> is a short tract, scripted as a dialogue between two villagers, written in response to the Revolution Controversy in England during the late 18th Century. More was asked to write </a:t>
            </a:r>
            <a:r>
              <a:rPr lang="en-US" sz="3600" i="1" dirty="0">
                <a:solidFill>
                  <a:schemeClr val="tx1"/>
                </a:solidFill>
                <a:latin typeface="Century Schoolbook" panose="02040604050505020304" pitchFamily="18" charset="0"/>
                <a:cs typeface="Times New Roman" panose="02020603050405020304" pitchFamily="18" charset="0"/>
              </a:rPr>
              <a:t>Village Politics </a:t>
            </a:r>
            <a:r>
              <a:rPr lang="en-US" sz="3600" dirty="0">
                <a:solidFill>
                  <a:schemeClr val="tx1"/>
                </a:solidFill>
                <a:latin typeface="Century Schoolbook" panose="02040604050505020304" pitchFamily="18" charset="0"/>
                <a:cs typeface="Times New Roman" panose="02020603050405020304" pitchFamily="18" charset="0"/>
              </a:rPr>
              <a:t>because the religious establishment feared that Thomas Paine’s response to Edmund Burke’s </a:t>
            </a:r>
            <a:r>
              <a:rPr lang="en-US" sz="3600" i="1" dirty="0">
                <a:solidFill>
                  <a:schemeClr val="tx1"/>
                </a:solidFill>
                <a:latin typeface="Century Schoolbook" panose="02040604050505020304" pitchFamily="18" charset="0"/>
                <a:cs typeface="Times New Roman" panose="02020603050405020304" pitchFamily="18" charset="0"/>
              </a:rPr>
              <a:t>Reflections on the Revolution in France </a:t>
            </a:r>
            <a:r>
              <a:rPr lang="en-US" sz="3600" dirty="0">
                <a:solidFill>
                  <a:schemeClr val="tx1"/>
                </a:solidFill>
                <a:latin typeface="Century Schoolbook" panose="02040604050505020304" pitchFamily="18" charset="0"/>
                <a:cs typeface="Times New Roman" panose="02020603050405020304" pitchFamily="18" charset="0"/>
              </a:rPr>
              <a:t>would incite a similar revolution in England. Set against the backdrop of a revolutionary world, More’s work was at once controversial and conservative. </a:t>
            </a:r>
            <a:endParaRPr lang="en-US" sz="3600" dirty="0">
              <a:solidFill>
                <a:schemeClr val="tx1"/>
              </a:solidFill>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657170" y="-1"/>
            <a:ext cx="15867346" cy="4985980"/>
          </a:xfrm>
          <a:prstGeom prst="rect">
            <a:avLst/>
          </a:prstGeom>
          <a:noFill/>
        </p:spPr>
        <p:txBody>
          <a:bodyPr wrap="square" rtlCol="0">
            <a:spAutoFit/>
          </a:bodyPr>
          <a:lstStyle/>
          <a:p>
            <a:endParaRPr lang="en-US" sz="3600" b="1" dirty="0">
              <a:latin typeface="Century Schoolbook" panose="02040604050505020304" pitchFamily="18" charset="0"/>
              <a:cs typeface="Times New Roman" panose="02020603050405020304" pitchFamily="18" charset="0"/>
            </a:endParaRPr>
          </a:p>
          <a:p>
            <a:r>
              <a:rPr lang="en-US" sz="7200" b="1" dirty="0">
                <a:latin typeface="Century Schoolbook" panose="02040604050505020304" pitchFamily="18" charset="0"/>
                <a:cs typeface="Times New Roman" panose="02020603050405020304" pitchFamily="18" charset="0"/>
              </a:rPr>
              <a:t>Hannah More’s </a:t>
            </a:r>
            <a:r>
              <a:rPr lang="en-US" sz="7200" b="1" i="1" dirty="0">
                <a:latin typeface="Century Schoolbook" panose="02040604050505020304" pitchFamily="18" charset="0"/>
                <a:cs typeface="Times New Roman" panose="02020603050405020304" pitchFamily="18" charset="0"/>
              </a:rPr>
              <a:t>Village Politics</a:t>
            </a:r>
            <a:r>
              <a:rPr lang="en-US" sz="7200" b="1" dirty="0">
                <a:latin typeface="Century Schoolbook" panose="02040604050505020304" pitchFamily="18" charset="0"/>
                <a:cs typeface="Times New Roman" panose="02020603050405020304" pitchFamily="18" charset="0"/>
              </a:rPr>
              <a:t>: A Digital Annotated Edition</a:t>
            </a:r>
          </a:p>
          <a:p>
            <a:r>
              <a:rPr lang="en-US" sz="5400" dirty="0">
                <a:latin typeface="Century Schoolbook" panose="02040604050505020304" pitchFamily="18" charset="0"/>
                <a:cs typeface="Times New Roman" panose="02020603050405020304" pitchFamily="18" charset="0"/>
              </a:rPr>
              <a:t>Pete Ford (with Professor Jennifer </a:t>
            </a:r>
            <a:r>
              <a:rPr lang="en-US" sz="5400" dirty="0" err="1">
                <a:latin typeface="Century Schoolbook" panose="02040604050505020304" pitchFamily="18" charset="0"/>
                <a:cs typeface="Times New Roman" panose="02020603050405020304" pitchFamily="18" charset="0"/>
              </a:rPr>
              <a:t>Holberg</a:t>
            </a:r>
            <a:r>
              <a:rPr lang="en-US" sz="5400" dirty="0">
                <a:latin typeface="Century Schoolbook" panose="02040604050505020304" pitchFamily="18" charset="0"/>
                <a:cs typeface="Times New Roman" panose="02020603050405020304" pitchFamily="18" charset="0"/>
              </a:rPr>
              <a:t>)</a:t>
            </a:r>
          </a:p>
          <a:p>
            <a:r>
              <a:rPr lang="en-US" sz="4800" dirty="0">
                <a:latin typeface="Century Schoolbook" panose="02040604050505020304" pitchFamily="18" charset="0"/>
                <a:cs typeface="Times New Roman" panose="02020603050405020304" pitchFamily="18" charset="0"/>
              </a:rPr>
              <a:t>English Department</a:t>
            </a:r>
          </a:p>
          <a:p>
            <a:endParaRPr lang="en-US" sz="3600" dirty="0">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D70880A-AF0C-43FB-AD83-F531558C0F10}"/>
              </a:ext>
            </a:extLst>
          </p:cNvPr>
          <p:cNvSpPr/>
          <p:nvPr/>
        </p:nvSpPr>
        <p:spPr>
          <a:xfrm>
            <a:off x="657168" y="25131095"/>
            <a:ext cx="20647857" cy="3548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Sources and Acknowledgements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I also included an extensive bibliography with links to find digital editions and articles and books online. I included the facsimile images of each edition I used, as well.</a:t>
            </a:r>
          </a:p>
          <a:p>
            <a:pPr algn="ctr"/>
            <a:endParaRPr lang="en-US" dirty="0"/>
          </a:p>
        </p:txBody>
      </p:sp>
      <p:sp>
        <p:nvSpPr>
          <p:cNvPr id="15" name="Rectangle 14">
            <a:extLst>
              <a:ext uri="{FF2B5EF4-FFF2-40B4-BE49-F238E27FC236}">
                <a16:creationId xmlns:a16="http://schemas.microsoft.com/office/drawing/2014/main" id="{FB97A6C2-ED5D-42B5-8EF1-E63BA6170E19}"/>
              </a:ext>
            </a:extLst>
          </p:cNvPr>
          <p:cNvSpPr/>
          <p:nvPr/>
        </p:nvSpPr>
        <p:spPr>
          <a:xfrm>
            <a:off x="625640" y="18408311"/>
            <a:ext cx="20679387" cy="59489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Key Findings (or Conclusions)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I selected this text because its length and historical significance lend it to use in the classroom, in the English, history, or political science departments. Any of the Cheap Repository Tracts are interesting, but as the inaugural tract this one is located at a very specific historic and cultural moment. I am especially interested in More’s moderate approach to social reform. In addition to coding the text, I also wrote a critical introduction and notes on the text. This project took me to university libraries to find microforms of the editions, and during this I discovered that the fourteenth through seventeenth editions of the publication were retitled </a:t>
            </a:r>
            <a:r>
              <a:rPr lang="en-US" sz="3600" i="1" dirty="0">
                <a:solidFill>
                  <a:schemeClr val="tx1"/>
                </a:solidFill>
                <a:latin typeface="Century Schoolbook" panose="02040604050505020304" pitchFamily="18" charset="0"/>
                <a:cs typeface="Times New Roman" panose="02020603050405020304" pitchFamily="18" charset="0"/>
              </a:rPr>
              <a:t>Village Disputants</a:t>
            </a:r>
            <a:r>
              <a:rPr lang="en-US" sz="3600" dirty="0">
                <a:solidFill>
                  <a:schemeClr val="tx1"/>
                </a:solidFill>
                <a:latin typeface="Century Schoolbook" panose="02040604050505020304" pitchFamily="18" charset="0"/>
                <a:cs typeface="Times New Roman" panose="02020603050405020304" pitchFamily="18" charset="0"/>
              </a:rPr>
              <a:t>, but the reprintings in the complete works of Hannah More reverted to using the original title.</a:t>
            </a:r>
          </a:p>
        </p:txBody>
      </p:sp>
      <p:sp>
        <p:nvSpPr>
          <p:cNvPr id="21" name="Rectangle 20">
            <a:extLst>
              <a:ext uri="{FF2B5EF4-FFF2-40B4-BE49-F238E27FC236}">
                <a16:creationId xmlns:a16="http://schemas.microsoft.com/office/drawing/2014/main" id="{FCAEC3EF-5223-448C-A8FA-45CBBDECEFCA}"/>
              </a:ext>
            </a:extLst>
          </p:cNvPr>
          <p:cNvSpPr/>
          <p:nvPr/>
        </p:nvSpPr>
        <p:spPr>
          <a:xfrm>
            <a:off x="625639" y="11727925"/>
            <a:ext cx="20679387" cy="51884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Background and Methods</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I set out to code the textual variants of all the printings of </a:t>
            </a:r>
            <a:r>
              <a:rPr lang="en-US" sz="3600" i="1" dirty="0">
                <a:solidFill>
                  <a:schemeClr val="tx1"/>
                </a:solidFill>
                <a:latin typeface="Century Schoolbook" panose="02040604050505020304" pitchFamily="18" charset="0"/>
                <a:cs typeface="Times New Roman" panose="02020603050405020304" pitchFamily="18" charset="0"/>
              </a:rPr>
              <a:t>Village</a:t>
            </a:r>
            <a:r>
              <a:rPr lang="en-US" sz="3600" dirty="0">
                <a:solidFill>
                  <a:schemeClr val="tx1"/>
                </a:solidFill>
                <a:latin typeface="Century Schoolbook" panose="02040604050505020304" pitchFamily="18" charset="0"/>
                <a:cs typeface="Times New Roman" panose="02020603050405020304" pitchFamily="18" charset="0"/>
              </a:rPr>
              <a:t> </a:t>
            </a:r>
            <a:r>
              <a:rPr lang="en-US" sz="3600" i="1" dirty="0">
                <a:solidFill>
                  <a:schemeClr val="tx1"/>
                </a:solidFill>
                <a:latin typeface="Century Schoolbook" panose="02040604050505020304" pitchFamily="18" charset="0"/>
                <a:cs typeface="Times New Roman" panose="02020603050405020304" pitchFamily="18" charset="0"/>
              </a:rPr>
              <a:t>Politics</a:t>
            </a:r>
            <a:r>
              <a:rPr lang="en-US" sz="3600" dirty="0">
                <a:solidFill>
                  <a:schemeClr val="tx1"/>
                </a:solidFill>
                <a:latin typeface="Century Schoolbook" panose="02040604050505020304" pitchFamily="18" charset="0"/>
                <a:cs typeface="Times New Roman" panose="02020603050405020304" pitchFamily="18" charset="0"/>
              </a:rPr>
              <a:t> that were published before More’s death in 1833. I coded in TEI(P5)-conformant XML (Text Encoding Initiative, designed for digital humanities projects) and used the Versioning Machine interface. The TEI framework offers the option to use the tags &lt;</a:t>
            </a:r>
            <a:r>
              <a:rPr lang="en-US" sz="3600" dirty="0" err="1">
                <a:solidFill>
                  <a:schemeClr val="tx1"/>
                </a:solidFill>
                <a:latin typeface="Century Schoolbook" panose="02040604050505020304" pitchFamily="18" charset="0"/>
                <a:cs typeface="Times New Roman" panose="02020603050405020304" pitchFamily="18" charset="0"/>
              </a:rPr>
              <a:t>expan</a:t>
            </a:r>
            <a:r>
              <a:rPr lang="en-US" sz="3600" dirty="0">
                <a:solidFill>
                  <a:schemeClr val="tx1"/>
                </a:solidFill>
                <a:latin typeface="Century Schoolbook" panose="02040604050505020304" pitchFamily="18" charset="0"/>
                <a:cs typeface="Times New Roman" panose="02020603050405020304" pitchFamily="18" charset="0"/>
              </a:rPr>
              <a:t>&gt; and &lt;</a:t>
            </a:r>
            <a:r>
              <a:rPr lang="en-US" sz="3600" dirty="0" err="1">
                <a:solidFill>
                  <a:schemeClr val="tx1"/>
                </a:solidFill>
                <a:latin typeface="Century Schoolbook" panose="02040604050505020304" pitchFamily="18" charset="0"/>
                <a:cs typeface="Times New Roman" panose="02020603050405020304" pitchFamily="18" charset="0"/>
              </a:rPr>
              <a:t>abbr</a:t>
            </a:r>
            <a:r>
              <a:rPr lang="en-US" sz="3600" dirty="0">
                <a:solidFill>
                  <a:schemeClr val="tx1"/>
                </a:solidFill>
                <a:latin typeface="Century Schoolbook" panose="02040604050505020304" pitchFamily="18" charset="0"/>
                <a:cs typeface="Times New Roman" panose="02020603050405020304" pitchFamily="18" charset="0"/>
              </a:rPr>
              <a:t>&gt; to mark contractions and abbreviations and the &lt;sic&gt; and &lt;</a:t>
            </a:r>
            <a:r>
              <a:rPr lang="en-US" sz="3600" dirty="0" err="1">
                <a:solidFill>
                  <a:schemeClr val="tx1"/>
                </a:solidFill>
                <a:latin typeface="Century Schoolbook" panose="02040604050505020304" pitchFamily="18" charset="0"/>
                <a:cs typeface="Times New Roman" panose="02020603050405020304" pitchFamily="18" charset="0"/>
              </a:rPr>
              <a:t>corr</a:t>
            </a:r>
            <a:r>
              <a:rPr lang="en-US" sz="3600" dirty="0">
                <a:solidFill>
                  <a:schemeClr val="tx1"/>
                </a:solidFill>
                <a:latin typeface="Century Schoolbook" panose="02040604050505020304" pitchFamily="18" charset="0"/>
                <a:cs typeface="Times New Roman" panose="02020603050405020304" pitchFamily="18" charset="0"/>
              </a:rPr>
              <a:t>&gt; tags to decide that there is an error to be fixed or an alternative spelling. However, I chose instead to exclusively use the critical apparatus &lt;app&gt; tag and mark parallel “readings” &lt;</a:t>
            </a:r>
            <a:r>
              <a:rPr lang="en-US" sz="3600" dirty="0" err="1">
                <a:solidFill>
                  <a:schemeClr val="tx1"/>
                </a:solidFill>
                <a:latin typeface="Century Schoolbook" panose="02040604050505020304" pitchFamily="18" charset="0"/>
                <a:cs typeface="Times New Roman" panose="02020603050405020304" pitchFamily="18" charset="0"/>
              </a:rPr>
              <a:t>rdg</a:t>
            </a:r>
            <a:r>
              <a:rPr lang="en-US" sz="3600" dirty="0">
                <a:solidFill>
                  <a:schemeClr val="tx1"/>
                </a:solidFill>
                <a:latin typeface="Century Schoolbook" panose="02040604050505020304" pitchFamily="18" charset="0"/>
                <a:cs typeface="Times New Roman" panose="02020603050405020304" pitchFamily="18" charset="0"/>
              </a:rPr>
              <a:t>&gt;. For each decision I also added a lemma version in which I made an editorial decision about which options I would support.</a:t>
            </a:r>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6562902" y="734458"/>
            <a:ext cx="4773652" cy="3986243"/>
          </a:xfrm>
          <a:prstGeom prst="rect">
            <a:avLst/>
          </a:prstGeom>
        </p:spPr>
      </p:pic>
      <p:cxnSp>
        <p:nvCxnSpPr>
          <p:cNvPr id="3" name="Straight Connector 2">
            <a:extLst>
              <a:ext uri="{FF2B5EF4-FFF2-40B4-BE49-F238E27FC236}">
                <a16:creationId xmlns:a16="http://schemas.microsoft.com/office/drawing/2014/main" id="{6F6B188D-449A-4754-992C-9CA5EFF11B51}"/>
              </a:ext>
            </a:extLst>
          </p:cNvPr>
          <p:cNvCxnSpPr/>
          <p:nvPr/>
        </p:nvCxnSpPr>
        <p:spPr>
          <a:xfrm>
            <a:off x="0" y="5355771"/>
            <a:ext cx="21945600" cy="0"/>
          </a:xfrm>
          <a:prstGeom prst="line">
            <a:avLst/>
          </a:prstGeom>
          <a:ln w="228600">
            <a:solidFill>
              <a:srgbClr val="7A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E0CB4F-8BB6-44FB-849E-C9D63C94F54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CE30347-B34F-4EF2-A27F-1DD0D1728321}">
  <ds:schemaRefs>
    <ds:schemaRef ds:uri="http://schemas.microsoft.com/sharepoint/v3/contenttype/forms"/>
  </ds:schemaRefs>
</ds:datastoreItem>
</file>

<file path=customXml/itemProps3.xml><?xml version="1.0" encoding="utf-8"?>
<ds:datastoreItem xmlns:ds="http://schemas.openxmlformats.org/officeDocument/2006/customXml" ds:itemID="{C533555B-9CE2-454F-AA1F-E0673F4E3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107</TotalTime>
  <Words>434</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Schoolbook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Pete Ford</cp:lastModifiedBy>
  <cp:revision>11</cp:revision>
  <dcterms:created xsi:type="dcterms:W3CDTF">2019-03-22T02:31:02Z</dcterms:created>
  <dcterms:modified xsi:type="dcterms:W3CDTF">2020-04-20T14:16:48Z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